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76" r:id="rId8"/>
    <p:sldId id="257" r:id="rId9"/>
    <p:sldId id="259"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CCA8AC-F925-49ED-80DF-2A068EE94A15}"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83383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A8AC-F925-49ED-80DF-2A068EE94A15}"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1963960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A8AC-F925-49ED-80DF-2A068EE94A15}"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18226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CA8AC-F925-49ED-80DF-2A068EE94A15}"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100722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CCA8AC-F925-49ED-80DF-2A068EE94A15}"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4452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CCA8AC-F925-49ED-80DF-2A068EE94A15}"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1712492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CCA8AC-F925-49ED-80DF-2A068EE94A15}" type="datetimeFigureOut">
              <a:rPr lang="en-US" smtClean="0"/>
              <a:t>2/10/2019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42829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CCA8AC-F925-49ED-80DF-2A068EE94A15}" type="datetimeFigureOut">
              <a:rPr lang="en-US" smtClean="0"/>
              <a:t>2/10/2019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15125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CCA8AC-F925-49ED-80DF-2A068EE94A15}" type="datetimeFigureOut">
              <a:rPr lang="en-US" smtClean="0"/>
              <a:t>2/10/2019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1226909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CA8AC-F925-49ED-80DF-2A068EE94A15}"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97289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CA8AC-F925-49ED-80DF-2A068EE94A15}"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10EB-EC16-4BBC-9BB1-AAC5B7152472}" type="slidenum">
              <a:rPr lang="en-US" smtClean="0"/>
              <a:t>‹#›</a:t>
            </a:fld>
            <a:endParaRPr lang="en-US"/>
          </a:p>
        </p:txBody>
      </p:sp>
    </p:spTree>
    <p:extLst>
      <p:ext uri="{BB962C8B-B14F-4D97-AF65-F5344CB8AC3E}">
        <p14:creationId xmlns:p14="http://schemas.microsoft.com/office/powerpoint/2010/main" val="2259234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CA8AC-F925-49ED-80DF-2A068EE94A15}" type="datetimeFigureOut">
              <a:rPr lang="en-US" smtClean="0"/>
              <a:t>2/10/2019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3010EB-EC16-4BBC-9BB1-AAC5B7152472}" type="slidenum">
              <a:rPr lang="en-US" smtClean="0"/>
              <a:t>‹#›</a:t>
            </a:fld>
            <a:endParaRPr lang="en-US"/>
          </a:p>
        </p:txBody>
      </p:sp>
    </p:spTree>
    <p:extLst>
      <p:ext uri="{BB962C8B-B14F-4D97-AF65-F5344CB8AC3E}">
        <p14:creationId xmlns:p14="http://schemas.microsoft.com/office/powerpoint/2010/main" val="1913458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1752599"/>
          </a:xfrm>
        </p:spPr>
        <p:txBody>
          <a:bodyPr>
            <a:normAutofit/>
          </a:bodyPr>
          <a:lstStyle/>
          <a:p>
            <a:r>
              <a:rPr lang="en-US" dirty="0" smtClean="0"/>
              <a:t>Audio Post-Production </a:t>
            </a:r>
            <a:br>
              <a:rPr lang="en-US" dirty="0" smtClean="0"/>
            </a:br>
            <a:endParaRPr lang="en-US" dirty="0"/>
          </a:p>
        </p:txBody>
      </p:sp>
      <p:sp>
        <p:nvSpPr>
          <p:cNvPr id="3" name="Subtitle 2"/>
          <p:cNvSpPr>
            <a:spLocks noGrp="1"/>
          </p:cNvSpPr>
          <p:nvPr>
            <p:ph type="subTitle" idx="1"/>
          </p:nvPr>
        </p:nvSpPr>
        <p:spPr/>
        <p:txBody>
          <a:bodyPr/>
          <a:lstStyle/>
          <a:p>
            <a:r>
              <a:rPr lang="en-US" dirty="0" smtClean="0"/>
              <a:t>Art of Mixing </a:t>
            </a:r>
          </a:p>
          <a:p>
            <a:r>
              <a:rPr lang="en-US" dirty="0" smtClean="0"/>
              <a:t>Mixing Consoles &amp; Audio Equipment</a:t>
            </a:r>
            <a:endParaRPr lang="en-US" dirty="0"/>
          </a:p>
        </p:txBody>
      </p:sp>
    </p:spTree>
    <p:extLst>
      <p:ext uri="{BB962C8B-B14F-4D97-AF65-F5344CB8AC3E}">
        <p14:creationId xmlns:p14="http://schemas.microsoft.com/office/powerpoint/2010/main" val="399722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Mixing Consoles</a:t>
            </a:r>
            <a:endParaRPr lang="en-US" dirty="0"/>
          </a:p>
        </p:txBody>
      </p:sp>
      <p:sp>
        <p:nvSpPr>
          <p:cNvPr id="3" name="Content Placeholder 2"/>
          <p:cNvSpPr>
            <a:spLocks noGrp="1"/>
          </p:cNvSpPr>
          <p:nvPr>
            <p:ph idx="1"/>
          </p:nvPr>
        </p:nvSpPr>
        <p:spPr/>
        <p:txBody>
          <a:bodyPr/>
          <a:lstStyle/>
          <a:p>
            <a:pPr marL="0" indent="0" algn="just">
              <a:buNone/>
            </a:pPr>
            <a:r>
              <a:rPr lang="en-US" dirty="0"/>
              <a:t>A mixer (mixing console, mixing desk, mixing board, or software mixer) is the operational heart of the mixing process</a:t>
            </a:r>
            <a:r>
              <a:rPr lang="en-US" dirty="0" smtClean="0"/>
              <a:t>.</a:t>
            </a:r>
            <a:r>
              <a:rPr lang="en-US" dirty="0"/>
              <a:t> Mixers offer a multitude of inputs, each fed by a track from a multitrack recorder. Mixers typically have 2 main outputs (in the case of two-channel stereo mixing) or 8 (in the case of surround).</a:t>
            </a:r>
          </a:p>
        </p:txBody>
      </p:sp>
    </p:spTree>
    <p:extLst>
      <p:ext uri="{BB962C8B-B14F-4D97-AF65-F5344CB8AC3E}">
        <p14:creationId xmlns:p14="http://schemas.microsoft.com/office/powerpoint/2010/main" val="915263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Mixing Consoles </a:t>
            </a:r>
            <a:endParaRPr lang="en-US" dirty="0"/>
          </a:p>
        </p:txBody>
      </p:sp>
      <p:sp>
        <p:nvSpPr>
          <p:cNvPr id="3" name="Content Placeholder 2"/>
          <p:cNvSpPr>
            <a:spLocks noGrp="1"/>
          </p:cNvSpPr>
          <p:nvPr>
            <p:ph idx="1"/>
          </p:nvPr>
        </p:nvSpPr>
        <p:spPr/>
        <p:txBody>
          <a:bodyPr>
            <a:normAutofit lnSpcReduction="10000"/>
          </a:bodyPr>
          <a:lstStyle/>
          <a:p>
            <a:pPr marL="0" indent="0" algn="just">
              <a:buNone/>
            </a:pPr>
            <a:r>
              <a:rPr lang="en-US" dirty="0"/>
              <a:t>Mixers offer three main functionalities</a:t>
            </a:r>
            <a:r>
              <a:rPr lang="en-US" dirty="0" smtClean="0"/>
              <a:t>.</a:t>
            </a:r>
            <a:endParaRPr lang="en-US" dirty="0"/>
          </a:p>
          <a:p>
            <a:pPr algn="just"/>
            <a:r>
              <a:rPr lang="en-US" dirty="0"/>
              <a:t>Summing signals together, which is normally done by a dedicated summing amplifier or, in the case of a digital mixer, by a simple algorithm.</a:t>
            </a:r>
          </a:p>
          <a:p>
            <a:pPr algn="just"/>
            <a:r>
              <a:rPr lang="en-US" dirty="0"/>
              <a:t>Routing of source signals to internal buses or external processing units and effects.</a:t>
            </a:r>
          </a:p>
          <a:p>
            <a:pPr algn="just"/>
            <a:r>
              <a:rPr lang="en-US" dirty="0"/>
              <a:t>On-board processors with equalizers and compressors.</a:t>
            </a:r>
          </a:p>
          <a:p>
            <a:pPr marL="0" indent="0">
              <a:buNone/>
            </a:pPr>
            <a:endParaRPr lang="en-US" dirty="0"/>
          </a:p>
        </p:txBody>
      </p:sp>
    </p:spTree>
    <p:extLst>
      <p:ext uri="{BB962C8B-B14F-4D97-AF65-F5344CB8AC3E}">
        <p14:creationId xmlns:p14="http://schemas.microsoft.com/office/powerpoint/2010/main" val="2432046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Audio Workstations</a:t>
            </a:r>
            <a:endParaRPr lang="en-US"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US" dirty="0"/>
              <a:t>Digital audio workstations (DAW) can perform many mixing features in addition to other processing. An audio control surface gives a DAW the same user interface as a mixing console. The distinction between a large console and a DAW equipped with a control surface is that a digital console will typically consist of dedicated digital signal processors for each channel. DAWs can dynamically assign resources like digital audio signal processing power, but may run out if too many signal processes are in simultaneous use. This overload can often be solved by increasing the capacity of the DAW.</a:t>
            </a:r>
          </a:p>
        </p:txBody>
      </p:sp>
    </p:spTree>
    <p:extLst>
      <p:ext uri="{BB962C8B-B14F-4D97-AF65-F5344CB8AC3E}">
        <p14:creationId xmlns:p14="http://schemas.microsoft.com/office/powerpoint/2010/main" val="2668734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Outboard gear and </a:t>
            </a:r>
            <a:r>
              <a:rPr lang="en-US" b="1" dirty="0" smtClean="0"/>
              <a:t>plugins</a:t>
            </a:r>
            <a:endParaRPr lang="en-US"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Outboard gear (analog) and software plugins (digital) can be inserted into the signal path to extend processing possibilities. Outboard gear and plugins fall into two main </a:t>
            </a:r>
            <a:r>
              <a:rPr lang="en-US" dirty="0" smtClean="0"/>
              <a:t>categories:</a:t>
            </a:r>
          </a:p>
          <a:p>
            <a:pPr algn="just"/>
            <a:r>
              <a:rPr lang="en-US" b="1" dirty="0" smtClean="0"/>
              <a:t>Processors</a:t>
            </a:r>
            <a:r>
              <a:rPr lang="en-US" dirty="0"/>
              <a:t> – these devices are normally connected in series to the signal path, so the input signal is replaced with the processed signal. Examples include equalization, dynamic processing (compressors, gates, expanders, and limiters). However, some processors are also used in parallel, as is the case in techniques such as parallel compression/limiting (a.k.a. New York compression) and </a:t>
            </a:r>
            <a:r>
              <a:rPr lang="en-US" dirty="0" smtClean="0"/>
              <a:t>sidechain </a:t>
            </a:r>
            <a:r>
              <a:rPr lang="en-US" dirty="0"/>
              <a:t>equalization.</a:t>
            </a:r>
          </a:p>
          <a:p>
            <a:pPr algn="just"/>
            <a:r>
              <a:rPr lang="en-US" b="1" dirty="0"/>
              <a:t>Effects</a:t>
            </a:r>
            <a:r>
              <a:rPr lang="en-US" dirty="0"/>
              <a:t> – these can be considered as any unit that has an effect upon the signal, the term is mostly used to describe units that are connected in parallel to the signal path, and therefore they add to the existing sounds but do not replace them. Examples of common effects include reverb and delay. Some effects are more commonly used in series like chorus, flange, and vibrato.</a:t>
            </a:r>
          </a:p>
          <a:p>
            <a:pPr marL="0" indent="0">
              <a:buNone/>
            </a:pPr>
            <a:endParaRPr lang="en-US" dirty="0"/>
          </a:p>
        </p:txBody>
      </p:sp>
    </p:spTree>
    <p:extLst>
      <p:ext uri="{BB962C8B-B14F-4D97-AF65-F5344CB8AC3E}">
        <p14:creationId xmlns:p14="http://schemas.microsoft.com/office/powerpoint/2010/main" val="3330196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Processes that affect </a:t>
            </a:r>
            <a:r>
              <a:rPr lang="en-US" b="1" dirty="0" smtClean="0"/>
              <a:t>levels</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b="1" dirty="0"/>
              <a:t>Faders</a:t>
            </a:r>
            <a:r>
              <a:rPr lang="en-US" dirty="0"/>
              <a:t> – used to attenuate or boost the level of signals.</a:t>
            </a:r>
          </a:p>
          <a:p>
            <a:pPr algn="just"/>
            <a:r>
              <a:rPr lang="en-US" b="1" dirty="0"/>
              <a:t>Pan pots</a:t>
            </a:r>
            <a:r>
              <a:rPr lang="en-US" dirty="0"/>
              <a:t> – A fundamental part of configuration in recording console is panning. Pan pots are devices that place sound among the channels: L, C, R, LS, and </a:t>
            </a:r>
            <a:r>
              <a:rPr lang="en-US" dirty="0" smtClean="0"/>
              <a:t>RS.</a:t>
            </a:r>
            <a:r>
              <a:rPr lang="en-US" baseline="30000" dirty="0"/>
              <a:t> </a:t>
            </a:r>
            <a:r>
              <a:rPr lang="en-US" dirty="0" smtClean="0"/>
              <a:t>They </a:t>
            </a:r>
            <a:r>
              <a:rPr lang="en-US" dirty="0"/>
              <a:t>are also used to pan signals to the left or right and in surround, to the back or front.</a:t>
            </a:r>
          </a:p>
          <a:p>
            <a:pPr algn="just"/>
            <a:r>
              <a:rPr lang="en-US" b="1" dirty="0"/>
              <a:t>Compressors</a:t>
            </a:r>
            <a:r>
              <a:rPr lang="en-US" dirty="0"/>
              <a:t> – A device which attenuates the volume of a track when its volume passes beyond a set threshold. The primary use of a compressor in mixing is to limit the </a:t>
            </a:r>
            <a:r>
              <a:rPr lang="en-US" dirty="0" smtClean="0"/>
              <a:t>dynamics </a:t>
            </a:r>
            <a:r>
              <a:rPr lang="en-US" dirty="0"/>
              <a:t>of a track. Compressors are equipped with a number of controls including the threshold, the amount of </a:t>
            </a:r>
            <a:r>
              <a:rPr lang="en-US" dirty="0" smtClean="0"/>
              <a:t>compression etc</a:t>
            </a:r>
            <a:endParaRPr lang="en-US" baseline="30000" dirty="0" smtClean="0"/>
          </a:p>
          <a:p>
            <a:pPr algn="just"/>
            <a:r>
              <a:rPr lang="en-US" b="1" dirty="0" smtClean="0"/>
              <a:t>Expansion</a:t>
            </a:r>
            <a:r>
              <a:rPr lang="en-US" dirty="0"/>
              <a:t> – The Expansion device does exactly the opposite of what the compressor does. It increases the volume range of a source and may do so across a wide dynamic range or may be restricted to a narrower region by control functions. </a:t>
            </a:r>
            <a:endParaRPr lang="en-US" dirty="0" smtClean="0"/>
          </a:p>
          <a:p>
            <a:pPr algn="just"/>
            <a:r>
              <a:rPr lang="en-US" b="1" dirty="0" smtClean="0"/>
              <a:t>Limiters</a:t>
            </a:r>
            <a:r>
              <a:rPr lang="en-US" dirty="0"/>
              <a:t> – A limiter is a compressor with a Ratio of 10:1 or higher. Often referred to as a "brick-wall" limiter, some limiters have extremely high (or infinite) Ratios meaning that little to no audio surpasses the threshold. Limiters are most commonly used in mixing to strictly limit the maximum output volume of a track, buss, or overall mix. Limiters are especially useful in digital mixing to avoid clipping.</a:t>
            </a:r>
          </a:p>
          <a:p>
            <a:pPr marL="0" indent="0">
              <a:buNone/>
            </a:pPr>
            <a:endParaRPr lang="en-US" dirty="0"/>
          </a:p>
        </p:txBody>
      </p:sp>
    </p:spTree>
    <p:extLst>
      <p:ext uri="{BB962C8B-B14F-4D97-AF65-F5344CB8AC3E}">
        <p14:creationId xmlns:p14="http://schemas.microsoft.com/office/powerpoint/2010/main" val="2104665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Processes that affect frequency </a:t>
            </a:r>
            <a:r>
              <a:rPr lang="en-US" b="1" dirty="0" smtClean="0"/>
              <a:t>response</a:t>
            </a:r>
            <a:endParaRPr lang="en-US" dirty="0"/>
          </a:p>
        </p:txBody>
      </p:sp>
      <p:sp>
        <p:nvSpPr>
          <p:cNvPr id="3" name="Content Placeholder 2"/>
          <p:cNvSpPr>
            <a:spLocks noGrp="1"/>
          </p:cNvSpPr>
          <p:nvPr>
            <p:ph idx="1"/>
          </p:nvPr>
        </p:nvSpPr>
        <p:spPr/>
        <p:txBody>
          <a:bodyPr>
            <a:noAutofit/>
          </a:bodyPr>
          <a:lstStyle/>
          <a:p>
            <a:pPr algn="just"/>
            <a:r>
              <a:rPr lang="en-US" sz="1800" dirty="0" smtClean="0"/>
              <a:t>Processes </a:t>
            </a:r>
            <a:r>
              <a:rPr lang="en-US" sz="1800" dirty="0"/>
              <a:t>that primarily affect the frequency response of the signal are generally seen as second in importance to level control. These processes clean the audio signal, enhance interchangeability between other signals, adjust for the loudness effect, and generally create a much more pleasant or deliberately worse sound. There are two principle frequency response processes – equalization and filtering</a:t>
            </a:r>
            <a:r>
              <a:rPr lang="en-US" sz="1800" dirty="0" smtClean="0"/>
              <a:t>.</a:t>
            </a:r>
          </a:p>
          <a:p>
            <a:pPr algn="just"/>
            <a:r>
              <a:rPr lang="en-US" sz="1800" b="1" dirty="0" smtClean="0"/>
              <a:t>Equalizers</a:t>
            </a:r>
            <a:r>
              <a:rPr lang="en-US" sz="1800" dirty="0"/>
              <a:t> – The simplest description of EQ is the process of altering the frequency response in a manner similar to what tone controls do on a stereo system. Professional EQs dissect the audio spectrum into three or four parts which may be called the low-bass, mid-bass, mid-treble, and high frequency </a:t>
            </a:r>
            <a:r>
              <a:rPr lang="en-US" sz="1800" dirty="0" smtClean="0"/>
              <a:t>controls.</a:t>
            </a:r>
            <a:endParaRPr lang="en-US" sz="1800" baseline="30000" dirty="0"/>
          </a:p>
          <a:p>
            <a:pPr algn="just"/>
            <a:r>
              <a:rPr lang="en-US" sz="1800" b="1" dirty="0" smtClean="0"/>
              <a:t>Filters</a:t>
            </a:r>
            <a:r>
              <a:rPr lang="en-US" sz="1800" dirty="0"/>
              <a:t> – Filters are used to eliminate certain frequencies from the output. Filters strip off the any part of the audio spectrum. There are various types of filters. A high-pass filter (low-cut) is used to remove excessive room noise at low frequencies. A low-pass filter (high-cut) is used to help isolate a low frequency instrument playing in a studio along with others. And a band-pass filter is a combination of high- and low-pass filters, also known as a telephone filter (because a sound lacking in high and low frequencies resembles the quality of sound transmitted and received by </a:t>
            </a:r>
            <a:r>
              <a:rPr lang="en-US" sz="1800" dirty="0" smtClean="0"/>
              <a:t>telephone).</a:t>
            </a:r>
            <a:endParaRPr lang="en-US" sz="1800" dirty="0"/>
          </a:p>
        </p:txBody>
      </p:sp>
    </p:spTree>
    <p:extLst>
      <p:ext uri="{BB962C8B-B14F-4D97-AF65-F5344CB8AC3E}">
        <p14:creationId xmlns:p14="http://schemas.microsoft.com/office/powerpoint/2010/main" val="3850074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Processes that affect </a:t>
            </a:r>
            <a:r>
              <a:rPr lang="en-US" b="1" dirty="0" smtClean="0"/>
              <a:t>time</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sz="2600" b="1" dirty="0"/>
              <a:t>Reverbs</a:t>
            </a:r>
            <a:r>
              <a:rPr lang="en-US" sz="2600" dirty="0"/>
              <a:t> – Reverbs are used to simulate boundary reflections created in a real room, adding a sense of space and depth to otherwise 'dry' recordings. Another use is to distinguish among auditory objects; all sound having one reverberant character will be categorized together by human hearing in a process called auditory </a:t>
            </a:r>
            <a:r>
              <a:rPr lang="en-US" sz="2600" dirty="0" smtClean="0"/>
              <a:t>streaming. </a:t>
            </a:r>
            <a:r>
              <a:rPr lang="en-US" sz="2600" dirty="0"/>
              <a:t>This is an important feature in layering sound, in depth, from in front of the speaker to behind </a:t>
            </a:r>
            <a:r>
              <a:rPr lang="en-US" sz="2600" dirty="0" smtClean="0"/>
              <a:t>it.</a:t>
            </a:r>
            <a:endParaRPr lang="en-US" sz="2600" baseline="30000" dirty="0"/>
          </a:p>
          <a:p>
            <a:pPr marL="0" indent="0" algn="just">
              <a:buNone/>
            </a:pPr>
            <a:r>
              <a:rPr lang="en-US" sz="2600" dirty="0" smtClean="0"/>
              <a:t>Before </a:t>
            </a:r>
            <a:r>
              <a:rPr lang="en-US" sz="2600" dirty="0"/>
              <a:t>the advent of electronic reverb and echo processing, physical means were used to generate the effects. An echo </a:t>
            </a:r>
            <a:r>
              <a:rPr lang="en-US" sz="2600" dirty="0" smtClean="0"/>
              <a:t>chamber, </a:t>
            </a:r>
            <a:r>
              <a:rPr lang="en-US" sz="2600" dirty="0"/>
              <a:t>a large reverberant room, could be equipped with a speaker and at least two spaced microphones. Signals were then sent to the speaker and the reverberation generated in the room was picked up by the two microphones, constituting a "stereo return</a:t>
            </a:r>
            <a:r>
              <a:rPr lang="en-US" sz="2600" dirty="0" smtClean="0"/>
              <a:t>".</a:t>
            </a:r>
            <a:endParaRPr lang="en-US" sz="2600" dirty="0"/>
          </a:p>
          <a:p>
            <a:pPr marL="0" indent="0">
              <a:buNone/>
            </a:pPr>
            <a:endParaRPr lang="en-US" dirty="0"/>
          </a:p>
        </p:txBody>
      </p:sp>
    </p:spTree>
    <p:extLst>
      <p:ext uri="{BB962C8B-B14F-4D97-AF65-F5344CB8AC3E}">
        <p14:creationId xmlns:p14="http://schemas.microsoft.com/office/powerpoint/2010/main" val="962935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Processes that affect </a:t>
            </a:r>
            <a:r>
              <a:rPr lang="en-US" b="1" dirty="0" smtClean="0"/>
              <a:t>space</a:t>
            </a:r>
            <a:endParaRPr lang="en-US" dirty="0"/>
          </a:p>
        </p:txBody>
      </p:sp>
      <p:sp>
        <p:nvSpPr>
          <p:cNvPr id="3" name="Content Placeholder 2"/>
          <p:cNvSpPr>
            <a:spLocks noGrp="1"/>
          </p:cNvSpPr>
          <p:nvPr>
            <p:ph idx="1"/>
          </p:nvPr>
        </p:nvSpPr>
        <p:spPr/>
        <p:txBody>
          <a:bodyPr>
            <a:normAutofit/>
          </a:bodyPr>
          <a:lstStyle/>
          <a:p>
            <a:pPr algn="just"/>
            <a:r>
              <a:rPr lang="en-US" sz="2000" b="1" dirty="0"/>
              <a:t>Panning</a:t>
            </a:r>
            <a:r>
              <a:rPr lang="en-US" sz="2000" dirty="0"/>
              <a:t> – Static panning is used to control the location of phantom sources. This is achieved by leveraging a panning law that calculates the perceived location from the balance of loudspeakers' signal volumes or their relative time shift. Source locations can be located at any location between a pair of frontal or rear loudspeakers. Dynamic panning alters the volume or time balance of the loudspeaker pair to create the impression of moving sources.</a:t>
            </a:r>
          </a:p>
          <a:p>
            <a:pPr algn="just"/>
            <a:r>
              <a:rPr lang="en-US" sz="2000" b="1" dirty="0" err="1" smtClean="0"/>
              <a:t>Pseudostereo</a:t>
            </a:r>
            <a:r>
              <a:rPr lang="en-US" sz="2000" dirty="0"/>
              <a:t> – </a:t>
            </a:r>
            <a:r>
              <a:rPr lang="en-US" sz="2000" dirty="0" err="1" smtClean="0"/>
              <a:t>Pseudostereo</a:t>
            </a:r>
            <a:r>
              <a:rPr lang="en-US" sz="2000" dirty="0" smtClean="0"/>
              <a:t> </a:t>
            </a:r>
            <a:r>
              <a:rPr lang="en-US" sz="2000" dirty="0"/>
              <a:t>techniques are applied to broaden the sound image. This way the apparent source width or the degree of listener envelopment is increased. A number of </a:t>
            </a:r>
            <a:r>
              <a:rPr lang="en-US" sz="2000" dirty="0" err="1"/>
              <a:t>pseudostereo</a:t>
            </a:r>
            <a:r>
              <a:rPr lang="en-US" sz="2000" dirty="0"/>
              <a:t> recording and mixing techniques are known from the viewpoint of audio </a:t>
            </a:r>
            <a:r>
              <a:rPr lang="en-US" sz="2000" dirty="0" smtClean="0"/>
              <a:t>engineers</a:t>
            </a:r>
            <a:r>
              <a:rPr lang="en-US" sz="2000" dirty="0"/>
              <a:t> and researchers</a:t>
            </a:r>
            <a:r>
              <a:rPr lang="en-US" sz="2000" dirty="0" smtClean="0"/>
              <a:t>.</a:t>
            </a:r>
            <a:endParaRPr lang="en-US" sz="2000" dirty="0"/>
          </a:p>
        </p:txBody>
      </p:sp>
    </p:spTree>
    <p:extLst>
      <p:ext uri="{BB962C8B-B14F-4D97-AF65-F5344CB8AC3E}">
        <p14:creationId xmlns:p14="http://schemas.microsoft.com/office/powerpoint/2010/main" val="3415775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Mixdown</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dirty="0"/>
              <a:t>The mixdown process converts a program with a multiple-channel configuration into a program with fewer channels. Common examples include downmixing from 5.1 surround </a:t>
            </a:r>
            <a:r>
              <a:rPr lang="en-US" dirty="0" smtClean="0"/>
              <a:t>sound to </a:t>
            </a:r>
            <a:r>
              <a:rPr lang="en-US" dirty="0"/>
              <a:t>stereo, and stereo to mono. In the former case, the left and right surround channels are blended with the left and right front channels. The </a:t>
            </a:r>
            <a:r>
              <a:rPr lang="en-US" dirty="0" smtClean="0"/>
              <a:t>center </a:t>
            </a:r>
            <a:r>
              <a:rPr lang="en-US" dirty="0"/>
              <a:t>channel is blended equally with the left and right channels. The LFE channel is either mixed with the front signals or not used. Because these are common scenarios, it is common practice to verify the sound of such downmixes during the production process to ensure stereo and mono compatibility.</a:t>
            </a:r>
          </a:p>
          <a:p>
            <a:pPr marL="0" indent="0" algn="just">
              <a:buNone/>
            </a:pPr>
            <a:r>
              <a:rPr lang="en-US" dirty="0"/>
              <a:t>The alternative channel configuration can be explicitly authored during the production process with multiple channel configurations provided for distribution. For example, a stereo mix can be put on DVDAudio discs or Super Audio CDs along with the surround mix</a:t>
            </a:r>
            <a:r>
              <a:rPr lang="en-US" dirty="0" smtClean="0"/>
              <a:t>.</a:t>
            </a:r>
            <a:r>
              <a:rPr lang="en-US" dirty="0"/>
              <a:t> Alternatively, the program can be automatically downmixed by the end consumer's audio system. For example, a DVD </a:t>
            </a:r>
            <a:r>
              <a:rPr lang="en-US" dirty="0" smtClean="0"/>
              <a:t>player or</a:t>
            </a:r>
            <a:r>
              <a:rPr lang="en-US" dirty="0"/>
              <a:t> sound card may downmix a surround sound program to stereophonic sound (two channels) for playback through two speakers.</a:t>
            </a:r>
          </a:p>
          <a:p>
            <a:pPr marL="0" indent="0">
              <a:buNone/>
            </a:pPr>
            <a:endParaRPr lang="en-US" dirty="0"/>
          </a:p>
        </p:txBody>
      </p:sp>
    </p:spTree>
    <p:extLst>
      <p:ext uri="{BB962C8B-B14F-4D97-AF65-F5344CB8AC3E}">
        <p14:creationId xmlns:p14="http://schemas.microsoft.com/office/powerpoint/2010/main" val="1262512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12838"/>
          </a:xfrm>
        </p:spPr>
        <p:txBody>
          <a:bodyPr>
            <a:normAutofit/>
          </a:bodyPr>
          <a:lstStyle/>
          <a:p>
            <a:r>
              <a:rPr lang="en-US" dirty="0"/>
              <a:t>Mixing in </a:t>
            </a:r>
            <a:r>
              <a:rPr lang="en-US" dirty="0" smtClean="0"/>
              <a:t>Surround </a:t>
            </a:r>
            <a:r>
              <a:rPr lang="en-US" dirty="0"/>
              <a:t>S</a:t>
            </a:r>
            <a:r>
              <a:rPr lang="en-US" dirty="0" smtClean="0"/>
              <a:t>ound</a:t>
            </a:r>
            <a:endParaRPr lang="en-US" dirty="0"/>
          </a:p>
        </p:txBody>
      </p:sp>
      <p:sp>
        <p:nvSpPr>
          <p:cNvPr id="3" name="Content Placeholder 2"/>
          <p:cNvSpPr>
            <a:spLocks noGrp="1"/>
          </p:cNvSpPr>
          <p:nvPr>
            <p:ph idx="1"/>
          </p:nvPr>
        </p:nvSpPr>
        <p:spPr>
          <a:xfrm>
            <a:off x="457200" y="1066800"/>
            <a:ext cx="8229600" cy="5334000"/>
          </a:xfrm>
        </p:spPr>
        <p:txBody>
          <a:bodyPr>
            <a:normAutofit fontScale="25000" lnSpcReduction="20000"/>
          </a:bodyPr>
          <a:lstStyle/>
          <a:p>
            <a:pPr marL="0" indent="0" algn="just">
              <a:buNone/>
            </a:pPr>
            <a:r>
              <a:rPr lang="en-US" sz="6000" dirty="0"/>
              <a:t>Any device having a number of multiple bus consoles (typically having eight or more buses) can be used to create a 5.1 surround sound mix, but this may be frustrating if the device is not designed to facilitate signal routing, panning and processing in a surround sound environment. Whether working in an analog hardware, digital hardware, or DAW "in-the-box" mixing environment, the ability to pan mono or stereo sources and place effects in the 5.1 soundscape and monitor multiple output formats without difficulty can make the difference between a successful or compromised </a:t>
            </a:r>
            <a:r>
              <a:rPr lang="en-US" sz="6000" dirty="0" smtClean="0"/>
              <a:t>mix.</a:t>
            </a:r>
            <a:r>
              <a:rPr lang="en-US" sz="6000" baseline="30000" dirty="0"/>
              <a:t> </a:t>
            </a:r>
            <a:r>
              <a:rPr lang="en-US" sz="6000" dirty="0" smtClean="0"/>
              <a:t>Mixing </a:t>
            </a:r>
            <a:r>
              <a:rPr lang="en-US" sz="6000" dirty="0"/>
              <a:t>in surround is very similar to mixing in stereo except that there are more speakers, placed to "surround" the listener. In addition to the horizontal panoramic options available in stereo, mixing in surround lets the mix engineer pan sources within a much wider and more enveloping environment. In a surround mix, sounds can appear to originate from many more or almost any direction depending on the number of speakers used, their placement and how audio is processed.</a:t>
            </a:r>
          </a:p>
          <a:p>
            <a:pPr marL="0" indent="0" algn="just">
              <a:buNone/>
            </a:pPr>
            <a:r>
              <a:rPr lang="en-US" sz="6000" dirty="0"/>
              <a:t>There are two common ways to approach mixing in surround:</a:t>
            </a:r>
          </a:p>
          <a:p>
            <a:pPr algn="just"/>
            <a:r>
              <a:rPr lang="en-US" sz="6000" b="1" dirty="0"/>
              <a:t>Expanded Stereo</a:t>
            </a:r>
            <a:r>
              <a:rPr lang="en-US" sz="6000" dirty="0"/>
              <a:t> – With this approach, the mix will still sound very much like an ordinary stereo mix. Most of the sources such as the instruments of a band, the vocals, and so on, will still be panned between the left and right speakers, but lower levels might also be sent to the rear speakers in order to create a wider stereo image, while lead sources such as the main vocal might be sent to the center speaker. Additionally, reverb and delay effects will often be sent to the rear speakers to create a more realistic sense of being in a real acoustic space. In the case of mixing a live recording that was performed in front of an audience, signals recorded by microphones aimed at, or placed among the audience will also often be sent to the rear speakers to make the listener feel as if he or she is actually a part of the audience.</a:t>
            </a:r>
          </a:p>
          <a:p>
            <a:pPr algn="just"/>
            <a:r>
              <a:rPr lang="en-US" sz="6000" b="1" dirty="0"/>
              <a:t>Complete Surround/All speakers are treated equally</a:t>
            </a:r>
            <a:r>
              <a:rPr lang="en-US" sz="6000" dirty="0"/>
              <a:t> – Instead of following the traditional ways of mixing in stereo, this much more liberal approach lets the mix engineer do anything he or she wants. Instruments can appear to originate from anywhere, or even spin around the listener. When done appropriately and with taste, interesting sonic experiences can be achieved, as was the case with James Guthrie's 5.1 mix of Pink Floyd's </a:t>
            </a:r>
            <a:r>
              <a:rPr lang="en-US" sz="6000" i="1" dirty="0"/>
              <a:t>The Dark Side of the Moon</a:t>
            </a:r>
            <a:r>
              <a:rPr lang="en-US" sz="6000" dirty="0"/>
              <a:t>, albeit with input from the band</a:t>
            </a:r>
            <a:r>
              <a:rPr lang="en-US" sz="6000" dirty="0" smtClean="0"/>
              <a:t>.</a:t>
            </a:r>
            <a:r>
              <a:rPr lang="en-US" sz="6000" dirty="0"/>
              <a:t> This is a much different mix from the 1970s quadrophonic mix.</a:t>
            </a:r>
          </a:p>
          <a:p>
            <a:pPr marL="0" indent="0">
              <a:buNone/>
            </a:pPr>
            <a:endParaRPr lang="en-US" dirty="0"/>
          </a:p>
        </p:txBody>
      </p:sp>
    </p:spTree>
    <p:extLst>
      <p:ext uri="{BB962C8B-B14F-4D97-AF65-F5344CB8AC3E}">
        <p14:creationId xmlns:p14="http://schemas.microsoft.com/office/powerpoint/2010/main" val="280082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Post-production</a:t>
            </a:r>
            <a:endParaRPr lang="en-US" dirty="0"/>
          </a:p>
        </p:txBody>
      </p:sp>
      <p:sp>
        <p:nvSpPr>
          <p:cNvPr id="3" name="Content Placeholder 2"/>
          <p:cNvSpPr>
            <a:spLocks noGrp="1"/>
          </p:cNvSpPr>
          <p:nvPr>
            <p:ph idx="1"/>
          </p:nvPr>
        </p:nvSpPr>
        <p:spPr/>
        <p:txBody>
          <a:bodyPr/>
          <a:lstStyle/>
          <a:p>
            <a:pPr marL="0" indent="0" algn="just">
              <a:buNone/>
            </a:pPr>
            <a:r>
              <a:rPr lang="en-US" dirty="0"/>
              <a:t>Post-production is part of the process of filmmaking, video production, and photography. Post-production includes all stages of production occurring after shooting or recording individual program segments.</a:t>
            </a:r>
          </a:p>
        </p:txBody>
      </p:sp>
    </p:spTree>
    <p:extLst>
      <p:ext uri="{BB962C8B-B14F-4D97-AF65-F5344CB8AC3E}">
        <p14:creationId xmlns:p14="http://schemas.microsoft.com/office/powerpoint/2010/main" val="3457926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Mixing in Surround Sound</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MSS – Multi Stereo </a:t>
            </a:r>
            <a:r>
              <a:rPr lang="en-US" b="1" dirty="0" smtClean="0"/>
              <a:t>Surround</a:t>
            </a:r>
            <a:r>
              <a:rPr lang="en-US" dirty="0"/>
              <a:t> – This approach treats the speakers in a surround sound system as a multitude of stereo pairs. For example, a stereo recording of a piano, created using two microphones in an ORTF configuration, might have its left channel sent to the left rear speaker and its right channel sent to the center speaker. The piano might also be sent to a reverb having its left and right outputs sent to the left front speaker and right rear speaker, respectively. Additional elements of the song, such as an acoustic guitar recorded in stereo, might have its left and right channels sent to a different stereo pair such as the left front speaker and the right rear speaker with its reverb returning to yet another stereo pair, the left rear speaker and the center speaker. Thus, multiple clean stereo recordings surround the listener without the smearing comb-filtering effects that often occur when the same or similar sources are sent to multiple speakers.</a:t>
            </a:r>
          </a:p>
          <a:p>
            <a:endParaRPr lang="en-US" dirty="0"/>
          </a:p>
        </p:txBody>
      </p:sp>
    </p:spTree>
    <p:extLst>
      <p:ext uri="{BB962C8B-B14F-4D97-AF65-F5344CB8AC3E}">
        <p14:creationId xmlns:p14="http://schemas.microsoft.com/office/powerpoint/2010/main" val="3829945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Processes</a:t>
            </a:r>
            <a:endParaRPr lang="en-US" dirty="0"/>
          </a:p>
        </p:txBody>
      </p:sp>
      <p:sp>
        <p:nvSpPr>
          <p:cNvPr id="3" name="Content Placeholder 2"/>
          <p:cNvSpPr>
            <a:spLocks noGrp="1"/>
          </p:cNvSpPr>
          <p:nvPr>
            <p:ph idx="1"/>
          </p:nvPr>
        </p:nvSpPr>
        <p:spPr/>
        <p:txBody>
          <a:bodyPr>
            <a:normAutofit fontScale="47500" lnSpcReduction="20000"/>
          </a:bodyPr>
          <a:lstStyle/>
          <a:p>
            <a:pPr marL="0" indent="0" algn="just">
              <a:buNone/>
            </a:pPr>
            <a:r>
              <a:rPr lang="en-US" dirty="0"/>
              <a:t>Post-production is many different processes grouped under one name. These typically include:</a:t>
            </a:r>
          </a:p>
          <a:p>
            <a:pPr algn="just"/>
            <a:r>
              <a:rPr lang="en-US" dirty="0"/>
              <a:t>Video </a:t>
            </a:r>
            <a:r>
              <a:rPr lang="en-US" dirty="0" smtClean="0"/>
              <a:t>editing the </a:t>
            </a:r>
            <a:r>
              <a:rPr lang="en-US" dirty="0"/>
              <a:t>picture of a television program using an edit decision list (EDL)</a:t>
            </a:r>
          </a:p>
          <a:p>
            <a:pPr algn="just"/>
            <a:r>
              <a:rPr lang="en-US" dirty="0"/>
              <a:t>Writing, (re)recording, and editing the soundtrack.</a:t>
            </a:r>
          </a:p>
          <a:p>
            <a:pPr algn="just"/>
            <a:r>
              <a:rPr lang="en-US" dirty="0"/>
              <a:t>Adding visual special effects - mainly computer-generated imagery (CGI) and digital copy from which release prints will be made (although this may be made obsolete by digital-cinema technologies).</a:t>
            </a:r>
          </a:p>
          <a:p>
            <a:pPr algn="just"/>
            <a:r>
              <a:rPr lang="en-US" dirty="0"/>
              <a:t>Sound design, sound effects, ADR, </a:t>
            </a:r>
            <a:r>
              <a:rPr lang="en-US" dirty="0" err="1"/>
              <a:t>foley</a:t>
            </a:r>
            <a:r>
              <a:rPr lang="en-US" dirty="0"/>
              <a:t>, and music, culminating in a process known as sound re-recording or mixing with professional </a:t>
            </a:r>
            <a:r>
              <a:rPr lang="en-US" dirty="0" smtClean="0"/>
              <a:t>audio equipment</a:t>
            </a:r>
            <a:r>
              <a:rPr lang="en-US" dirty="0"/>
              <a:t>.</a:t>
            </a:r>
          </a:p>
          <a:p>
            <a:pPr algn="just"/>
            <a:r>
              <a:rPr lang="en-US" dirty="0"/>
              <a:t>Transfer of color motion picture film to video or DPX with a </a:t>
            </a:r>
            <a:r>
              <a:rPr lang="en-US" dirty="0" err="1"/>
              <a:t>telecine</a:t>
            </a:r>
            <a:r>
              <a:rPr lang="en-US" dirty="0"/>
              <a:t> and color grading (correction) in a color suite.</a:t>
            </a:r>
          </a:p>
          <a:p>
            <a:pPr algn="just"/>
            <a:r>
              <a:rPr lang="en-US" dirty="0"/>
              <a:t>The post-production phase of creating a film usually takes longer than the actual shooting of the film and can take several months to complete because it includes the complete editing, color correction, and the addition of music and sound. The process of editing a movie is also seen as the second directing because through post-production it is possible to change the intention of the movie. Furthermore, through the use of color grading tools and the addition of music and sound, the atmosphere of the movie can be heavily influenced. For instance, a blue-tinted movie is associated with a cold atmosphere and the choice of music and sound increases the effect of the shown scenes to the audience.</a:t>
            </a:r>
          </a:p>
          <a:p>
            <a:pPr algn="just"/>
            <a:r>
              <a:rPr lang="en-US" dirty="0"/>
              <a:t>Post-production was named a "dying industry" by Phil </a:t>
            </a:r>
            <a:r>
              <a:rPr lang="en-US" dirty="0" err="1"/>
              <a:t>Izzo</a:t>
            </a:r>
            <a:r>
              <a:rPr lang="en-US" dirty="0" smtClean="0"/>
              <a:t>.</a:t>
            </a:r>
            <a:r>
              <a:rPr lang="en-US" dirty="0"/>
              <a:t> The once exclusive service offered by high-end post-production facilities have been eroded away by video editing </a:t>
            </a:r>
            <a:r>
              <a:rPr lang="en-US" dirty="0" smtClean="0"/>
              <a:t>software that </a:t>
            </a:r>
            <a:r>
              <a:rPr lang="en-US" dirty="0"/>
              <a:t>operates on a non-linear editing system (NLE). As such, traditional (analogue) post-production services are being surpassed by digital, leading to sales of over $6 billion annually.</a:t>
            </a:r>
          </a:p>
          <a:p>
            <a:pPr marL="0" indent="0">
              <a:buNone/>
            </a:pPr>
            <a:endParaRPr lang="en-US" dirty="0"/>
          </a:p>
        </p:txBody>
      </p:sp>
    </p:spTree>
    <p:extLst>
      <p:ext uri="{BB962C8B-B14F-4D97-AF65-F5344CB8AC3E}">
        <p14:creationId xmlns:p14="http://schemas.microsoft.com/office/powerpoint/2010/main" val="2194043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Television</a:t>
            </a:r>
            <a:endParaRPr lang="en-US" dirty="0"/>
          </a:p>
        </p:txBody>
      </p:sp>
      <p:sp>
        <p:nvSpPr>
          <p:cNvPr id="3" name="Content Placeholder 2"/>
          <p:cNvSpPr>
            <a:spLocks noGrp="1"/>
          </p:cNvSpPr>
          <p:nvPr>
            <p:ph idx="1"/>
          </p:nvPr>
        </p:nvSpPr>
        <p:spPr/>
        <p:txBody>
          <a:bodyPr/>
          <a:lstStyle/>
          <a:p>
            <a:pPr marL="0" indent="0" algn="just">
              <a:buNone/>
            </a:pPr>
            <a:r>
              <a:rPr lang="en-US" dirty="0"/>
              <a:t>In television, the phases of post-production include: </a:t>
            </a:r>
            <a:r>
              <a:rPr lang="en-US" dirty="0" smtClean="0"/>
              <a:t>video </a:t>
            </a:r>
            <a:r>
              <a:rPr lang="en-US" dirty="0"/>
              <a:t>editing, sound editing, animation and visual effects insertions, viewing and the start of the airing process. </a:t>
            </a:r>
          </a:p>
        </p:txBody>
      </p:sp>
    </p:spTree>
    <p:extLst>
      <p:ext uri="{BB962C8B-B14F-4D97-AF65-F5344CB8AC3E}">
        <p14:creationId xmlns:p14="http://schemas.microsoft.com/office/powerpoint/2010/main" val="263472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a:t>Techniques used in music post-production include comping (compiling the best portions of multiple takes into one superior take), timing and pitch correction (perhaps through beat quantization), and adding effects. This process is typically referred to as mixing and can also involve equalization and adjusting the levels of each individual track to provide an optimal sound experience</a:t>
            </a:r>
            <a:r>
              <a:rPr lang="en-US" dirty="0" smtClean="0"/>
              <a:t>.</a:t>
            </a:r>
            <a:r>
              <a:rPr lang="en-US" dirty="0"/>
              <a:t> Contrary to the name, post-production may occur at any point during recording and production process and is non-linear and nonveridic.</a:t>
            </a:r>
          </a:p>
        </p:txBody>
      </p:sp>
    </p:spTree>
    <p:extLst>
      <p:ext uri="{BB962C8B-B14F-4D97-AF65-F5344CB8AC3E}">
        <p14:creationId xmlns:p14="http://schemas.microsoft.com/office/powerpoint/2010/main" val="1765764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Recording</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a:t>Before the introduction of multitrack recording, all sounds and effects that were to be part of a record were mixed at one time during a live performance. If the </a:t>
            </a:r>
            <a:r>
              <a:rPr lang="en-US" dirty="0" smtClean="0"/>
              <a:t>recorded </a:t>
            </a:r>
            <a:r>
              <a:rPr lang="en-US" dirty="0"/>
              <a:t>mix wasn't satisfactory, or if one musician made a mistake, the selection had to be performed over until the desired balance and performance was obtained. With the introduction of multi-track recording, the production of a modern recording changed into one that generally involves three stages: </a:t>
            </a:r>
            <a:endParaRPr lang="en-US" dirty="0" smtClean="0"/>
          </a:p>
          <a:p>
            <a:r>
              <a:rPr lang="en-US" dirty="0" smtClean="0"/>
              <a:t>Recording</a:t>
            </a:r>
          </a:p>
          <a:p>
            <a:r>
              <a:rPr lang="en-US" dirty="0" smtClean="0"/>
              <a:t>Overdubbing</a:t>
            </a:r>
          </a:p>
          <a:p>
            <a:r>
              <a:rPr lang="en-US" dirty="0" smtClean="0"/>
              <a:t>Mixing</a:t>
            </a:r>
          </a:p>
        </p:txBody>
      </p:sp>
    </p:spTree>
    <p:extLst>
      <p:ext uri="{BB962C8B-B14F-4D97-AF65-F5344CB8AC3E}">
        <p14:creationId xmlns:p14="http://schemas.microsoft.com/office/powerpoint/2010/main" val="1811080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OverDubbing</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a:t>Overdubbing</a:t>
            </a:r>
            <a:r>
              <a:rPr lang="en-US" dirty="0"/>
              <a:t> (the process of making an </a:t>
            </a:r>
            <a:r>
              <a:rPr lang="en-US" b="1" dirty="0"/>
              <a:t>overdub</a:t>
            </a:r>
            <a:r>
              <a:rPr lang="en-US" dirty="0"/>
              <a:t>, or </a:t>
            </a:r>
            <a:r>
              <a:rPr lang="en-US" b="1" dirty="0"/>
              <a:t>overdubs</a:t>
            </a:r>
            <a:r>
              <a:rPr lang="en-US" dirty="0"/>
              <a:t>) is a technique used in audio recording, whereby a musical passage is recorded two or more times. This practice can be found with singers, as well as with instruments, or ensembles/orchestras</a:t>
            </a:r>
            <a:r>
              <a:rPr lang="en-US" dirty="0" smtClean="0"/>
              <a:t>.</a:t>
            </a:r>
          </a:p>
          <a:p>
            <a:r>
              <a:rPr lang="en-US" dirty="0"/>
              <a:t>In vocal performances the performer usually listens to an existing recorded performance (usually through headphones in a recording studio) and simultaneously plays a new performance along with it, which is also recorded. The intention is that the final mix will contain a combination of these "dubs</a:t>
            </a:r>
            <a:r>
              <a:rPr lang="en-US" dirty="0" smtClean="0"/>
              <a:t>".</a:t>
            </a:r>
            <a:r>
              <a:rPr lang="en-US" baseline="30000" dirty="0"/>
              <a:t> </a:t>
            </a:r>
            <a:endParaRPr lang="en-US" baseline="30000" dirty="0" smtClean="0"/>
          </a:p>
          <a:p>
            <a:r>
              <a:rPr lang="en-US" dirty="0" smtClean="0"/>
              <a:t>Another </a:t>
            </a:r>
            <a:r>
              <a:rPr lang="en-US" dirty="0"/>
              <a:t>kind of overdubbing </a:t>
            </a:r>
            <a:r>
              <a:rPr lang="en-US" dirty="0" smtClean="0"/>
              <a:t>is 'Tracking</a:t>
            </a:r>
            <a:r>
              <a:rPr lang="en-US" dirty="0"/>
              <a:t>' (or "laying the basic tracks"), where tracks containing the rhythm section (usually including drums) is recorded first, then following up with overdubs (solo instruments, such as keyboards or guitar, then finally vocals). This method has been the standard technique for recording popular music since the early 1960s. Today, overdubbing can be accomplished even on basic recording equipment, or a typical </a:t>
            </a:r>
            <a:r>
              <a:rPr lang="en-US" dirty="0" smtClean="0"/>
              <a:t>PC</a:t>
            </a:r>
            <a:r>
              <a:rPr lang="en-US" dirty="0"/>
              <a:t> equipped with a sound card</a:t>
            </a:r>
            <a:r>
              <a:rPr lang="en-US" dirty="0" smtClean="0"/>
              <a:t>,</a:t>
            </a:r>
            <a:r>
              <a:rPr lang="en-US" dirty="0"/>
              <a:t> using digital audio workstation software</a:t>
            </a:r>
          </a:p>
          <a:p>
            <a:pPr marL="0" indent="0">
              <a:buNone/>
            </a:pPr>
            <a:endParaRPr lang="en-US" dirty="0"/>
          </a:p>
        </p:txBody>
      </p:sp>
    </p:spTree>
    <p:extLst>
      <p:ext uri="{BB962C8B-B14F-4D97-AF65-F5344CB8AC3E}">
        <p14:creationId xmlns:p14="http://schemas.microsoft.com/office/powerpoint/2010/main" val="3408555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Mixing</a:t>
            </a:r>
            <a:endParaRPr lang="en-US" dirty="0"/>
          </a:p>
        </p:txBody>
      </p:sp>
      <p:sp>
        <p:nvSpPr>
          <p:cNvPr id="3" name="Content Placeholder 2"/>
          <p:cNvSpPr>
            <a:spLocks noGrp="1"/>
          </p:cNvSpPr>
          <p:nvPr>
            <p:ph idx="1"/>
          </p:nvPr>
        </p:nvSpPr>
        <p:spPr>
          <a:xfrm>
            <a:off x="457200" y="1447800"/>
            <a:ext cx="8229600" cy="4876800"/>
          </a:xfrm>
        </p:spPr>
        <p:txBody>
          <a:bodyPr>
            <a:noAutofit/>
          </a:bodyPr>
          <a:lstStyle/>
          <a:p>
            <a:pPr algn="just"/>
            <a:r>
              <a:rPr lang="en-US" sz="1800" dirty="0" smtClean="0"/>
              <a:t>Audio mixing is the process by which multiple sounds are combined into one or more channels (</a:t>
            </a:r>
            <a:r>
              <a:rPr lang="en-US" sz="1800" dirty="0"/>
              <a:t>M</a:t>
            </a:r>
            <a:r>
              <a:rPr lang="en-US" sz="1800" dirty="0" smtClean="0"/>
              <a:t>ono, Stereo &amp; Surround). In the process, a source's volume level, frequency content, dynamics, and panoramic position are manipulated and or enhanced. The </a:t>
            </a:r>
            <a:r>
              <a:rPr lang="en-US" sz="1800" dirty="0" smtClean="0"/>
              <a:t> tracks that are blended together by using various processes such as equalization. Compression etc. </a:t>
            </a:r>
            <a:r>
              <a:rPr lang="en-US" sz="1800" dirty="0" smtClean="0"/>
              <a:t>This practical, aesthetic, or otherwise creative treatment is done in order to produce a finished version that is appealing to listeners.</a:t>
            </a:r>
          </a:p>
          <a:p>
            <a:pPr algn="just"/>
            <a:r>
              <a:rPr lang="en-US" sz="1800" dirty="0" smtClean="0"/>
              <a:t>Audio mixing techniques and approaches can vary widely, and due to the skill-level or intent of the mixer, can greatly affect the qualities of the sound recording.</a:t>
            </a:r>
            <a:endParaRPr lang="en-US" sz="1800" dirty="0" smtClean="0"/>
          </a:p>
          <a:p>
            <a:pPr algn="just"/>
            <a:r>
              <a:rPr lang="en-US" sz="1800" dirty="0" smtClean="0"/>
              <a:t>Audio mixing </a:t>
            </a:r>
            <a:r>
              <a:rPr lang="en-US" sz="1800" dirty="0"/>
              <a:t>is practiced for music, film, television and live sound. The process is generally carried out by a mixing engineer operating a mixing console or digital audio </a:t>
            </a:r>
            <a:r>
              <a:rPr lang="en-US" sz="1800" dirty="0" smtClean="0"/>
              <a:t>workstation.</a:t>
            </a:r>
          </a:p>
          <a:p>
            <a:pPr algn="just"/>
            <a:r>
              <a:rPr lang="en-US" sz="1800" dirty="0" smtClean="0"/>
              <a:t>Audio mixing techniques largely depend on music genres and the quality of sound recordings involved. The process is generally carried out by a mixing engineer, though sometimes the record producer or recording artist may assist. After mixing, a mastering engineer prepares the final product for production.</a:t>
            </a:r>
            <a:endParaRPr lang="en-US" sz="1800" dirty="0"/>
          </a:p>
        </p:txBody>
      </p:sp>
    </p:spTree>
    <p:extLst>
      <p:ext uri="{BB962C8B-B14F-4D97-AF65-F5344CB8AC3E}">
        <p14:creationId xmlns:p14="http://schemas.microsoft.com/office/powerpoint/2010/main" val="596765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Mix for Film &amp; Television</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b="1" dirty="0"/>
              <a:t>Audio mixing </a:t>
            </a:r>
            <a:r>
              <a:rPr lang="en-US" dirty="0"/>
              <a:t>for film and television is a process during the </a:t>
            </a:r>
            <a:r>
              <a:rPr lang="en-US" dirty="0" smtClean="0"/>
              <a:t>post-production stage </a:t>
            </a:r>
            <a:r>
              <a:rPr lang="en-US" dirty="0"/>
              <a:t>of a moving image program by which a multitude of recorded sounds are combined. In the process, the source's signal level, frequency content, dynamics and panoramic position are commonly manipulated and effects added.</a:t>
            </a:r>
          </a:p>
          <a:p>
            <a:pPr marL="0" indent="0" algn="just">
              <a:buNone/>
            </a:pPr>
            <a:r>
              <a:rPr lang="en-US" dirty="0"/>
              <a:t>The process takes place on a mix stage, typically in a studio or theater, once the picture elements are edited into a </a:t>
            </a:r>
            <a:r>
              <a:rPr lang="en-US" b="1" dirty="0" smtClean="0"/>
              <a:t>“FINAL Version”</a:t>
            </a:r>
            <a:r>
              <a:rPr lang="en-US" dirty="0" smtClean="0"/>
              <a:t>. </a:t>
            </a:r>
            <a:r>
              <a:rPr lang="en-US" dirty="0"/>
              <a:t>Normally the engineer will mix four main audio elements: speech (dialogue, ADR, voice-overs, etc.), ambience (or atmosphere), sound effects, and music.</a:t>
            </a:r>
          </a:p>
          <a:p>
            <a:pPr marL="0" indent="0">
              <a:buNone/>
            </a:pPr>
            <a:endParaRPr lang="en-US" dirty="0"/>
          </a:p>
        </p:txBody>
      </p:sp>
    </p:spTree>
    <p:extLst>
      <p:ext uri="{BB962C8B-B14F-4D97-AF65-F5344CB8AC3E}">
        <p14:creationId xmlns:p14="http://schemas.microsoft.com/office/powerpoint/2010/main" val="2896480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383</Words>
  <Application>Microsoft Office PowerPoint</Application>
  <PresentationFormat>On-screen Show (4:3)</PresentationFormat>
  <Paragraphs>74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Audio Post-Production  </vt:lpstr>
      <vt:lpstr>Post-production</vt:lpstr>
      <vt:lpstr>Processes</vt:lpstr>
      <vt:lpstr>Television</vt:lpstr>
      <vt:lpstr>Music</vt:lpstr>
      <vt:lpstr>Recording</vt:lpstr>
      <vt:lpstr>OverDubbing</vt:lpstr>
      <vt:lpstr>Audio Mixing</vt:lpstr>
      <vt:lpstr>Audio Mix for Film &amp; Television</vt:lpstr>
      <vt:lpstr>Mixing Consoles</vt:lpstr>
      <vt:lpstr>Mixing Consoles </vt:lpstr>
      <vt:lpstr>Digital Audio Workstations</vt:lpstr>
      <vt:lpstr>Outboard gear and plugins</vt:lpstr>
      <vt:lpstr>Processes that affect levels</vt:lpstr>
      <vt:lpstr>Processes that affect frequency response</vt:lpstr>
      <vt:lpstr>Processes that affect time</vt:lpstr>
      <vt:lpstr>Processes that affect space</vt:lpstr>
      <vt:lpstr>Mixdown</vt:lpstr>
      <vt:lpstr>Mixing in Surround Sound</vt:lpstr>
      <vt:lpstr>Mixing in Surround Sound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Audio Mixing</dc:title>
  <dc:creator>Windows User</dc:creator>
  <cp:lastModifiedBy>Windows User</cp:lastModifiedBy>
  <cp:revision>10</cp:revision>
  <dcterms:created xsi:type="dcterms:W3CDTF">2019-02-09T18:59:15Z</dcterms:created>
  <dcterms:modified xsi:type="dcterms:W3CDTF">2019-02-09T20:29:04Z</dcterms:modified>
</cp:coreProperties>
</file>